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63" r:id="rId4"/>
    <p:sldId id="259" r:id="rId5"/>
    <p:sldId id="282" r:id="rId6"/>
    <p:sldId id="265" r:id="rId7"/>
    <p:sldId id="266" r:id="rId8"/>
    <p:sldId id="281" r:id="rId9"/>
    <p:sldId id="262" r:id="rId10"/>
    <p:sldId id="268" r:id="rId11"/>
    <p:sldId id="267" r:id="rId12"/>
    <p:sldId id="261" r:id="rId13"/>
    <p:sldId id="269" r:id="rId14"/>
    <p:sldId id="270" r:id="rId15"/>
    <p:sldId id="271" r:id="rId16"/>
    <p:sldId id="273" r:id="rId17"/>
    <p:sldId id="272" r:id="rId18"/>
    <p:sldId id="283" r:id="rId19"/>
    <p:sldId id="284" r:id="rId20"/>
    <p:sldId id="285" r:id="rId21"/>
    <p:sldId id="279" r:id="rId22"/>
    <p:sldId id="280" r:id="rId23"/>
    <p:sldId id="286" r:id="rId24"/>
    <p:sldId id="276" r:id="rId25"/>
  </p:sldIdLst>
  <p:sldSz cx="12192000" cy="6858000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A247A9B-00FC-4BD3-817D-A24924CDD700}">
          <p14:sldIdLst>
            <p14:sldId id="256"/>
            <p14:sldId id="257"/>
          </p14:sldIdLst>
        </p14:section>
        <p14:section name="Mitutoyo allgemein" id="{26D813C9-2F45-401A-BD0E-E7684355B527}">
          <p14:sldIdLst>
            <p14:sldId id="263"/>
            <p14:sldId id="259"/>
            <p14:sldId id="282"/>
            <p14:sldId id="265"/>
            <p14:sldId id="266"/>
            <p14:sldId id="281"/>
            <p14:sldId id="262"/>
            <p14:sldId id="268"/>
            <p14:sldId id="267"/>
          </p14:sldIdLst>
        </p14:section>
        <p14:section name="Mitutoyo CTL" id="{F66C7CBF-51CA-445D-9A31-9A6438A90C70}">
          <p14:sldIdLst>
            <p14:sldId id="261"/>
            <p14:sldId id="269"/>
            <p14:sldId id="270"/>
          </p14:sldIdLst>
        </p14:section>
        <p14:section name="DHBW Studium" id="{DD7887FF-B65B-4998-B5A6-68D130B47D46}">
          <p14:sldIdLst>
            <p14:sldId id="271"/>
            <p14:sldId id="273"/>
            <p14:sldId id="272"/>
            <p14:sldId id="283"/>
            <p14:sldId id="284"/>
            <p14:sldId id="285"/>
            <p14:sldId id="279"/>
            <p14:sldId id="280"/>
            <p14:sldId id="286"/>
          </p14:sldIdLst>
        </p14:section>
        <p14:section name="Schluss" id="{B0C44721-27EC-4DC1-BA15-4F1701B2F95E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1F"/>
    <a:srgbClr val="BFC6E0"/>
    <a:srgbClr val="004990"/>
    <a:srgbClr val="0066FF"/>
    <a:srgbClr val="3366FF"/>
    <a:srgbClr val="FDFA77"/>
    <a:srgbClr val="6600FF"/>
    <a:srgbClr val="FD1503"/>
    <a:srgbClr val="EA1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4" autoAdjust="0"/>
    <p:restoredTop sz="73648" autoAdjust="0"/>
  </p:normalViewPr>
  <p:slideViewPr>
    <p:cSldViewPr snapToGrid="0">
      <p:cViewPr varScale="1">
        <p:scale>
          <a:sx n="84" d="100"/>
          <a:sy n="84" d="100"/>
        </p:scale>
        <p:origin x="1398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9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9090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E93260-85BF-4359-9DBB-2FD000BB70B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0404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79768" y="330627"/>
            <a:ext cx="2265891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33062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79768" y="1072896"/>
            <a:ext cx="5443797" cy="30627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4546"/>
            <a:ext cx="5438140" cy="4468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79768" y="9197992"/>
            <a:ext cx="2945659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202666"/>
            <a:ext cx="2267465" cy="4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7CA1740-5BD8-4584-8E34-F6F6BF61C056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948138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Uns</a:t>
            </a:r>
            <a:r>
              <a:rPr lang="de-DE" baseline="0" dirty="0"/>
              <a:t> gegenseitig vorstellen.</a:t>
            </a:r>
          </a:p>
          <a:p>
            <a:r>
              <a:rPr lang="de-DE" b="1" baseline="0" dirty="0"/>
              <a:t>Frage</a:t>
            </a:r>
            <a:r>
              <a:rPr lang="de-DE" baseline="0" dirty="0"/>
              <a:t>: Kennt jemand den Namen Mitutoyo?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67176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Handmessgeräte</a:t>
            </a:r>
          </a:p>
          <a:p>
            <a:r>
              <a:rPr lang="de-DE" baseline="0" dirty="0"/>
              <a:t>Linearmaßstäbe</a:t>
            </a:r>
            <a:endParaRPr lang="de-DE" dirty="0"/>
          </a:p>
          <a:p>
            <a:r>
              <a:rPr lang="de-DE" dirty="0"/>
              <a:t>Härte-Prüfgeräte</a:t>
            </a:r>
          </a:p>
          <a:p>
            <a:r>
              <a:rPr lang="de-DE" dirty="0"/>
              <a:t>Sensorsysteme</a:t>
            </a:r>
          </a:p>
          <a:p>
            <a:r>
              <a:rPr lang="de-DE" dirty="0"/>
              <a:t>Optische Messgeräte</a:t>
            </a:r>
          </a:p>
          <a:p>
            <a:r>
              <a:rPr lang="de-DE" dirty="0"/>
              <a:t>Form-Messgeräte</a:t>
            </a:r>
          </a:p>
          <a:p>
            <a:r>
              <a:rPr lang="de-DE" dirty="0"/>
              <a:t>Bildverarbeitungs-Messgeräte</a:t>
            </a:r>
          </a:p>
          <a:p>
            <a:r>
              <a:rPr lang="de-DE" dirty="0"/>
              <a:t>Koordinaten-Messgeräte</a:t>
            </a:r>
          </a:p>
          <a:p>
            <a:endParaRPr lang="de-DE" dirty="0"/>
          </a:p>
          <a:p>
            <a:r>
              <a:rPr lang="de-DE" dirty="0"/>
              <a:t>-&gt; Software…</a:t>
            </a:r>
          </a:p>
          <a:p>
            <a:endParaRPr lang="de-DE" dirty="0"/>
          </a:p>
          <a:p>
            <a:r>
              <a:rPr lang="de-DE" dirty="0"/>
              <a:t>Über 9000 Produkte… Schauen Sie in unseren Katalog…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068479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R&amp;D -&gt; </a:t>
            </a:r>
            <a:r>
              <a:rPr lang="en-US" dirty="0" err="1"/>
              <a:t>Forschung</a:t>
            </a:r>
            <a:r>
              <a:rPr lang="en-US" baseline="0" dirty="0"/>
              <a:t> und </a:t>
            </a:r>
            <a:r>
              <a:rPr lang="en-US" baseline="0" dirty="0" err="1"/>
              <a:t>Entwicklung</a:t>
            </a:r>
            <a:endParaRPr lang="en-US" baseline="0" dirty="0"/>
          </a:p>
          <a:p>
            <a:r>
              <a:rPr lang="en-US" baseline="0" dirty="0"/>
              <a:t>Production -&gt; </a:t>
            </a:r>
            <a:r>
              <a:rPr lang="en-US" baseline="0" dirty="0" err="1"/>
              <a:t>Produktion</a:t>
            </a:r>
            <a:endParaRPr lang="en-US" baseline="0" dirty="0"/>
          </a:p>
          <a:p>
            <a:r>
              <a:rPr lang="en-US" baseline="0" dirty="0"/>
              <a:t>Sales &amp; Services -&gt; </a:t>
            </a:r>
            <a:r>
              <a:rPr lang="en-US" baseline="0" dirty="0" err="1"/>
              <a:t>Verkauf</a:t>
            </a:r>
            <a:r>
              <a:rPr lang="en-US" baseline="0" dirty="0"/>
              <a:t> und Service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M³ Solution Center -&gt; </a:t>
            </a:r>
            <a:r>
              <a:rPr lang="en-US" baseline="0" dirty="0" err="1"/>
              <a:t>Verkauf</a:t>
            </a:r>
            <a:r>
              <a:rPr lang="en-US" baseline="0" dirty="0"/>
              <a:t> und Service </a:t>
            </a:r>
            <a:r>
              <a:rPr lang="en-US" baseline="0" dirty="0" err="1"/>
              <a:t>mit</a:t>
            </a:r>
            <a:r>
              <a:rPr lang="en-US" baseline="0" dirty="0"/>
              <a:t> Showroom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Mitutoyo</a:t>
            </a:r>
            <a:r>
              <a:rPr lang="en-US" baseline="0" dirty="0"/>
              <a:t> Metrology Institute -&gt; </a:t>
            </a:r>
            <a:r>
              <a:rPr lang="en-US" baseline="0" dirty="0" err="1"/>
              <a:t>Forschung</a:t>
            </a:r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Accredited Calibration Laboratory -&gt; </a:t>
            </a:r>
            <a:r>
              <a:rPr lang="en-US" baseline="0" dirty="0" err="1"/>
              <a:t>Kalibrierlabor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Mitarbeiter</a:t>
            </a:r>
            <a:r>
              <a:rPr lang="en-US" dirty="0"/>
              <a:t> </a:t>
            </a:r>
            <a:r>
              <a:rPr lang="en-US" dirty="0" err="1"/>
              <a:t>weltweit</a:t>
            </a:r>
            <a:r>
              <a:rPr lang="en-US" dirty="0"/>
              <a:t>:</a:t>
            </a:r>
            <a:r>
              <a:rPr lang="en-US" baseline="0" dirty="0"/>
              <a:t> &gt;5000</a:t>
            </a:r>
          </a:p>
          <a:p>
            <a:r>
              <a:rPr lang="en-US" baseline="0" dirty="0"/>
              <a:t>Knapp die </a:t>
            </a:r>
            <a:r>
              <a:rPr lang="en-US" baseline="0" dirty="0" err="1"/>
              <a:t>hälfte</a:t>
            </a:r>
            <a:r>
              <a:rPr lang="en-US" baseline="0" dirty="0"/>
              <a:t> </a:t>
            </a:r>
            <a:r>
              <a:rPr lang="en-US" baseline="0" dirty="0" err="1"/>
              <a:t>arbeitet</a:t>
            </a:r>
            <a:r>
              <a:rPr lang="en-US" baseline="0" dirty="0"/>
              <a:t> </a:t>
            </a:r>
            <a:r>
              <a:rPr lang="en-US" baseline="0" dirty="0" err="1"/>
              <a:t>ausserhalb</a:t>
            </a:r>
            <a:r>
              <a:rPr lang="en-US" baseline="0" dirty="0"/>
              <a:t> Japans</a:t>
            </a:r>
          </a:p>
          <a:p>
            <a:endParaRPr lang="en-US" baseline="0" dirty="0"/>
          </a:p>
          <a:p>
            <a:r>
              <a:rPr lang="en-US" baseline="0" dirty="0"/>
              <a:t>In Deutschland – </a:t>
            </a:r>
            <a:r>
              <a:rPr lang="en-US" baseline="0" dirty="0" err="1"/>
              <a:t>Zentrale</a:t>
            </a:r>
            <a:r>
              <a:rPr lang="en-US" baseline="0" dirty="0"/>
              <a:t> in Neuss, M3 Solution Center in Hamburg, Berlin, Eisenach, </a:t>
            </a:r>
            <a:r>
              <a:rPr lang="en-US" baseline="0" dirty="0" err="1"/>
              <a:t>Leonberg</a:t>
            </a:r>
            <a:r>
              <a:rPr lang="en-US" baseline="0" dirty="0"/>
              <a:t> und Ingolstadt</a:t>
            </a:r>
          </a:p>
          <a:p>
            <a:endParaRPr lang="en-US" baseline="0" dirty="0"/>
          </a:p>
          <a:p>
            <a:r>
              <a:rPr lang="en-US" baseline="0" dirty="0"/>
              <a:t>CTLG in </a:t>
            </a:r>
            <a:r>
              <a:rPr lang="en-US" baseline="0" dirty="0" err="1"/>
              <a:t>Oberndorf</a:t>
            </a:r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125296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Aktuelles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12994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MCOSMOS – diese Software wurde bei uns entwickelt!</a:t>
            </a:r>
          </a:p>
          <a:p>
            <a:r>
              <a:rPr lang="de-DE" dirty="0"/>
              <a:t>Screenshot: </a:t>
            </a:r>
            <a:r>
              <a:rPr lang="de-DE" dirty="0" err="1"/>
              <a:t>Geopak</a:t>
            </a:r>
            <a:endParaRPr lang="de-DE" dirty="0"/>
          </a:p>
          <a:p>
            <a:r>
              <a:rPr lang="de-DE" dirty="0"/>
              <a:t>Screenshot: Cat1000</a:t>
            </a:r>
          </a:p>
          <a:p>
            <a:r>
              <a:rPr lang="de-DE" dirty="0"/>
              <a:t>Auf Prospekte verweisen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672904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Diese Software wurde von </a:t>
            </a:r>
            <a:r>
              <a:rPr lang="de-DE"/>
              <a:t>uns entwickelt!</a:t>
            </a:r>
          </a:p>
          <a:p>
            <a:r>
              <a:rPr lang="de-DE" dirty="0"/>
              <a:t>Auf Prospekte verweisen</a:t>
            </a:r>
          </a:p>
          <a:p>
            <a:endParaRPr lang="de-DE" dirty="0"/>
          </a:p>
          <a:p>
            <a:r>
              <a:rPr lang="de-DE" b="1" dirty="0"/>
              <a:t>Produkterklärung:</a:t>
            </a:r>
          </a:p>
          <a:p>
            <a:r>
              <a:rPr lang="de-DE" baseline="0" dirty="0"/>
              <a:t>Verschiedene Dinge die vorher der Messtechniker entscheiden und händisch programmieren musste, wird jetzt automatisch vom MiCAT </a:t>
            </a:r>
            <a:r>
              <a:rPr lang="de-DE" baseline="0" dirty="0" err="1"/>
              <a:t>Planner</a:t>
            </a:r>
            <a:r>
              <a:rPr lang="de-DE" baseline="0" dirty="0"/>
              <a:t> erledigt. Und dies mit einem Knopfdruck.</a:t>
            </a:r>
          </a:p>
          <a:p>
            <a:r>
              <a:rPr lang="de-DE" baseline="0" dirty="0"/>
              <a:t>Dazu gehören, kollisionsfreie </a:t>
            </a:r>
            <a:r>
              <a:rPr lang="de-DE" baseline="0" dirty="0" err="1"/>
              <a:t>Verfahrwege</a:t>
            </a:r>
            <a:r>
              <a:rPr lang="de-DE" baseline="0" dirty="0"/>
              <a:t> um und innerhalb des Werkstücks, optimale </a:t>
            </a:r>
            <a:r>
              <a:rPr lang="de-DE" baseline="0" dirty="0" err="1"/>
              <a:t>Tasterauswahl</a:t>
            </a:r>
            <a:r>
              <a:rPr lang="de-DE" baseline="0" dirty="0"/>
              <a:t>, Optimierungen bezüglich der Laufzeit des erstellten Programms. Simulation des Programms zur Vorabkontrolle.</a:t>
            </a:r>
          </a:p>
          <a:p>
            <a:r>
              <a:rPr lang="de-DE" baseline="0" dirty="0"/>
              <a:t>Hiermit ist eine Maschinenferne Erstellung von Messprogrammen möglich, die es vorher so nicht gab.</a:t>
            </a:r>
          </a:p>
          <a:p>
            <a:endParaRPr lang="de-DE" baseline="0" dirty="0"/>
          </a:p>
          <a:p>
            <a:r>
              <a:rPr lang="de-DE" baseline="0" dirty="0"/>
              <a:t>Diese Software stellt aktuell das non plus Ultra in der Messprogramm Automatisierung dar.</a:t>
            </a:r>
          </a:p>
          <a:p>
            <a:endParaRPr lang="de-DE" baseline="0" dirty="0"/>
          </a:p>
          <a:p>
            <a:r>
              <a:rPr lang="de-DE" b="1" baseline="0" dirty="0"/>
              <a:t>Zeigen: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Man</a:t>
            </a:r>
            <a:r>
              <a:rPr lang="de-DE" baseline="0" dirty="0"/>
              <a:t> sieht hier in der CAD Ansicht das KMG und das aufgespannte Werkstück, sowie die Wechselracks, in denen verschiedene Taster stecken.</a:t>
            </a:r>
          </a:p>
          <a:p>
            <a:endParaRPr lang="de-DE" baseline="0" dirty="0"/>
          </a:p>
          <a:p>
            <a:endParaRPr lang="de-DE" dirty="0"/>
          </a:p>
          <a:p>
            <a:r>
              <a:rPr lang="de-DE" b="1" dirty="0"/>
              <a:t>Videoerklärung:</a:t>
            </a:r>
          </a:p>
          <a:p>
            <a:endParaRPr lang="de-DE" baseline="0" dirty="0"/>
          </a:p>
          <a:p>
            <a:r>
              <a:rPr lang="de-DE" dirty="0"/>
              <a:t>Die</a:t>
            </a:r>
            <a:r>
              <a:rPr lang="de-DE" baseline="0" dirty="0"/>
              <a:t> Software generiert durch die vorhandene CAD-</a:t>
            </a:r>
            <a:r>
              <a:rPr lang="de-DE" baseline="0" dirty="0" err="1"/>
              <a:t>Werkstücksdatei</a:t>
            </a:r>
            <a:r>
              <a:rPr lang="de-DE" baseline="0" dirty="0"/>
              <a:t> mit ihren Informationen zu Bohrungen, Flächen, Nuten, etc… und der ausgewählten Maschine, die ebenfalls als CAD-Modell vorliegt – ein Messprogramm.</a:t>
            </a:r>
          </a:p>
          <a:p>
            <a:endParaRPr lang="de-DE" baseline="0" dirty="0"/>
          </a:p>
          <a:p>
            <a:r>
              <a:rPr lang="de-DE" baseline="0" dirty="0"/>
              <a:t>Bei der Auswahl der Taster wird das gesamte Werkstück untersucht und abhängig von den zu Messenden Elementen eine optimale Toolauswahl getroffen.</a:t>
            </a:r>
            <a:endParaRPr lang="de-DE" dirty="0"/>
          </a:p>
          <a:p>
            <a:endParaRPr lang="de-DE" baseline="0" dirty="0"/>
          </a:p>
          <a:p>
            <a:r>
              <a:rPr lang="de-DE" baseline="0" dirty="0"/>
              <a:t>Das entstandene Messprogramm wird automatisch auf einen möglichst schnellen Durchlauf optimiert. Dazu gehören eine effiziente Auswahl der Taster sowie eine kollisionsfreie </a:t>
            </a:r>
            <a:r>
              <a:rPr lang="de-DE" baseline="0" dirty="0" err="1"/>
              <a:t>Fahrwegsoptimierung</a:t>
            </a:r>
            <a:r>
              <a:rPr lang="de-DE" baseline="0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19843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Während der Präsenzphase an der DHBW in Stuttgart wird von Mitutoyo eine Wohnung gestellt. Das spart viel Zeit</a:t>
            </a:r>
            <a:r>
              <a:rPr lang="de-DE" baseline="0" dirty="0"/>
              <a:t> im Vergleich zu einer Bahn- oder Autofahrt, so dass mehr Zeit für das Studium übrig </a:t>
            </a:r>
            <a:r>
              <a:rPr lang="de-DE" baseline="0"/>
              <a:t>bleibt.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30081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Informationstechnik</a:t>
            </a:r>
            <a:r>
              <a:rPr lang="de-DE" baseline="0" dirty="0"/>
              <a:t> verbindet Software mit Hardware. </a:t>
            </a:r>
          </a:p>
          <a:p>
            <a:r>
              <a:rPr lang="de-DE" baseline="0" dirty="0"/>
              <a:t>Durch diese beiden Schwerpunkte hat die Ausbildung eine hohe Bandbreite.</a:t>
            </a:r>
          </a:p>
          <a:p>
            <a:endParaRPr lang="de-DE" baseline="0" dirty="0"/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162768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17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692918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71112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953214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Sagen,</a:t>
            </a:r>
            <a:r>
              <a:rPr lang="de-DE" baseline="0" dirty="0"/>
              <a:t> dass Schüler gut auspassen sollen, da am Ende Fragen gestellt werden und es etwas zu gewinnen gibt.</a:t>
            </a:r>
          </a:p>
          <a:p>
            <a:endParaRPr lang="de-DE" baseline="0" dirty="0"/>
          </a:p>
          <a:p>
            <a:r>
              <a:rPr lang="de-DE" baseline="0" dirty="0"/>
              <a:t>Gewinne gleich zeigen…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2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53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536855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Fragen?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24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57310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Mitutoyo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ist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eine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Japanische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Firma.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Gegründet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 in Kawasaki.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Kawasaki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befindet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sich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in der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nähe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von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Tokio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Um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zu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zeigen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wir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Japan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schmeckt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haben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wir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japanische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Süssigkeiten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dabei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r>
              <a:rPr lang="de-DE" dirty="0"/>
              <a:t>Wer Lust</a:t>
            </a:r>
            <a:r>
              <a:rPr lang="de-DE" baseline="0" dirty="0"/>
              <a:t> (oder eher den Mut hat), kann die hier nachher probieren.</a:t>
            </a:r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095741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Motto: Sind, </a:t>
            </a:r>
            <a:r>
              <a:rPr lang="en-US" baseline="0" dirty="0" err="1"/>
              <a:t>wie</a:t>
            </a:r>
            <a:r>
              <a:rPr lang="en-US" baseline="0" dirty="0"/>
              <a:t> </a:t>
            </a:r>
            <a:r>
              <a:rPr lang="en-US" baseline="0" dirty="0" err="1"/>
              <a:t>schon</a:t>
            </a:r>
            <a:r>
              <a:rPr lang="en-US" baseline="0" dirty="0"/>
              <a:t> </a:t>
            </a:r>
            <a:r>
              <a:rPr lang="en-US" baseline="0" dirty="0" err="1"/>
              <a:t>gehört</a:t>
            </a:r>
            <a:r>
              <a:rPr lang="en-US" baseline="0" dirty="0"/>
              <a:t>, </a:t>
            </a:r>
            <a:r>
              <a:rPr lang="en-US" baseline="0" dirty="0" err="1"/>
              <a:t>auch</a:t>
            </a:r>
            <a:r>
              <a:rPr lang="en-US" baseline="0" dirty="0"/>
              <a:t> 3 </a:t>
            </a:r>
            <a:r>
              <a:rPr lang="en-US" baseline="0" dirty="0" err="1"/>
              <a:t>Elemente</a:t>
            </a:r>
            <a:r>
              <a:rPr lang="en-US" baseline="0" dirty="0"/>
              <a:t>…. </a:t>
            </a:r>
            <a:r>
              <a:rPr lang="en-US" baseline="0" dirty="0" err="1"/>
              <a:t>Gute</a:t>
            </a:r>
            <a:r>
              <a:rPr lang="en-US" baseline="0" dirty="0"/>
              <a:t> </a:t>
            </a:r>
            <a:r>
              <a:rPr lang="en-US" baseline="0" dirty="0" err="1"/>
              <a:t>Umgebung</a:t>
            </a:r>
            <a:r>
              <a:rPr lang="en-US" baseline="0" dirty="0"/>
              <a:t>, </a:t>
            </a:r>
            <a:r>
              <a:rPr lang="en-US" baseline="0" dirty="0" err="1"/>
              <a:t>Gute</a:t>
            </a:r>
            <a:r>
              <a:rPr lang="en-US" baseline="0" dirty="0"/>
              <a:t> Menschen, </a:t>
            </a:r>
            <a:r>
              <a:rPr lang="en-US" baseline="0" dirty="0" err="1"/>
              <a:t>Gute</a:t>
            </a:r>
            <a:r>
              <a:rPr lang="en-US" baseline="0" dirty="0"/>
              <a:t> </a:t>
            </a:r>
            <a:r>
              <a:rPr lang="en-US" baseline="0" dirty="0" err="1"/>
              <a:t>Technik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>
                <a:solidFill>
                  <a:srgbClr val="000000"/>
                </a:solidFill>
              </a:rPr>
              <a:pPr/>
              <a:t>4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85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Foto aus Einladung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65087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83597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98501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Mitarbeiter</a:t>
            </a:r>
            <a:r>
              <a:rPr lang="en-US" dirty="0"/>
              <a:t> des CTL </a:t>
            </a:r>
            <a:r>
              <a:rPr lang="en-US" dirty="0" err="1"/>
              <a:t>schreiben</a:t>
            </a:r>
            <a:r>
              <a:rPr lang="en-US" dirty="0"/>
              <a:t> Software </a:t>
            </a:r>
            <a:r>
              <a:rPr lang="en-US" dirty="0" err="1"/>
              <a:t>für</a:t>
            </a:r>
            <a:r>
              <a:rPr lang="en-US" dirty="0"/>
              <a:t> die </a:t>
            </a:r>
            <a:r>
              <a:rPr lang="en-US" dirty="0" err="1"/>
              <a:t>großen</a:t>
            </a:r>
            <a:r>
              <a:rPr lang="en-US" dirty="0"/>
              <a:t> </a:t>
            </a:r>
            <a:r>
              <a:rPr lang="en-US" dirty="0" err="1"/>
              <a:t>Koordinatenmessgeräte</a:t>
            </a:r>
            <a:r>
              <a:rPr lang="en-US" dirty="0"/>
              <a:t>.</a:t>
            </a:r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programmieren</a:t>
            </a:r>
            <a:r>
              <a:rPr lang="en-US" dirty="0"/>
              <a:t> in C++ und C# und </a:t>
            </a:r>
            <a:r>
              <a:rPr lang="en-US" dirty="0" err="1"/>
              <a:t>verwenden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 Microsoft Visual Studio, </a:t>
            </a:r>
            <a:r>
              <a:rPr lang="en-US" dirty="0" err="1"/>
              <a:t>JetBrains</a:t>
            </a:r>
            <a:r>
              <a:rPr lang="en-US" dirty="0"/>
              <a:t> </a:t>
            </a:r>
            <a:r>
              <a:rPr lang="en-US" dirty="0" err="1"/>
              <a:t>Resharper</a:t>
            </a:r>
            <a:r>
              <a:rPr lang="en-US" dirty="0"/>
              <a:t>, TFS und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professionelle</a:t>
            </a:r>
            <a:r>
              <a:rPr lang="en-US" dirty="0"/>
              <a:t> </a:t>
            </a:r>
            <a:r>
              <a:rPr lang="en-US" dirty="0" err="1"/>
              <a:t>Entwicklungstools</a:t>
            </a:r>
            <a:r>
              <a:rPr lang="en-US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330674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Produkt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Bild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Model der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ersten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Fabrik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1934.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3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Jahre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Entwicklungszeit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Qualitätsanforderungen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waren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“Gut,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Günstig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Langlebig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– Die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Weltbeste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”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Nur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17 von 100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Bügelmessschrauben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erreichten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dieses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Qualitätsziel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wurden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für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den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Verkauf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freigegeben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1740-5BD8-4584-8E34-F6F6BF61C056}" type="slidenum">
              <a:rPr lang="en-US" altLang="de-DE" smtClean="0"/>
              <a:pPr/>
              <a:t>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44332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513418" y="685800"/>
            <a:ext cx="10678583" cy="0"/>
          </a:xfrm>
          <a:prstGeom prst="line">
            <a:avLst/>
          </a:prstGeom>
          <a:noFill/>
          <a:ln w="9525">
            <a:solidFill>
              <a:srgbClr val="00499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</a:endParaRPr>
          </a:p>
        </p:txBody>
      </p:sp>
      <p:sp>
        <p:nvSpPr>
          <p:cNvPr id="207980" name="Rectangle 108"/>
          <p:cNvSpPr>
            <a:spLocks noGrp="1" noChangeArrowheads="1"/>
          </p:cNvSpPr>
          <p:nvPr>
            <p:ph type="ctrTitle" sz="quarter"/>
          </p:nvPr>
        </p:nvSpPr>
        <p:spPr>
          <a:xfrm>
            <a:off x="1807635" y="1563689"/>
            <a:ext cx="8534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207981" name="Rectangle 10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07634" y="3257550"/>
            <a:ext cx="8534400" cy="1752600"/>
          </a:xfrm>
          <a:noFill/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  <p:sp>
        <p:nvSpPr>
          <p:cNvPr id="100" name="Rectangle 10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B3817EF-F160-4759-919E-4DB626C425F7}" type="datetime1">
              <a:rPr lang="de-DE" smtClean="0"/>
              <a:t>26.10.2020</a:t>
            </a:fld>
            <a:endParaRPr lang="en-GB"/>
          </a:p>
        </p:txBody>
      </p:sp>
      <p:sp>
        <p:nvSpPr>
          <p:cNvPr id="101" name="Rectangle 10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102" name="Rectangle 10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012C71-1124-4999-ADF7-B65F87244C20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27710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51DFD-A70B-4393-8E29-72068935A37C}" type="datetime1">
              <a:rPr lang="de-DE" smtClean="0"/>
              <a:t>26.10.2020</a:t>
            </a:fld>
            <a:endParaRPr lang="en-GB"/>
          </a:p>
        </p:txBody>
      </p:sp>
      <p:sp>
        <p:nvSpPr>
          <p:cNvPr id="5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1D7CB6-2453-498B-AEA2-7C6BCD862094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4107131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67368" y="3729566"/>
            <a:ext cx="995891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67368" y="2229378"/>
            <a:ext cx="995891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D611D-AEA4-4B80-B682-F8CB6B23DCA5}" type="datetime1">
              <a:rPr lang="de-DE" smtClean="0"/>
              <a:t>26.10.2020</a:t>
            </a:fld>
            <a:endParaRPr lang="en-GB"/>
          </a:p>
        </p:txBody>
      </p:sp>
      <p:sp>
        <p:nvSpPr>
          <p:cNvPr id="5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51B9D6-9EF0-4387-BB89-A7C0E5F6D833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04823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D7C87-60C9-4F16-AB71-FC0C4918936B}" type="datetime1">
              <a:rPr lang="de-DE" smtClean="0"/>
              <a:t>26.10.2020</a:t>
            </a:fld>
            <a:endParaRPr lang="en-GB"/>
          </a:p>
        </p:txBody>
      </p:sp>
      <p:sp>
        <p:nvSpPr>
          <p:cNvPr id="4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5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D941B-A3D1-43AC-B29C-7FE68D32AD44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517288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67369" y="231775"/>
            <a:ext cx="6252632" cy="738188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67368" y="14636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5" name="Rectangle 10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12239-A7A4-4E18-B610-788D40BD2FA2}" type="datetime1">
              <a:rPr lang="de-DE" smtClean="0"/>
              <a:t>26.10.2020</a:t>
            </a:fld>
            <a:endParaRPr lang="en-GB"/>
          </a:p>
        </p:txBody>
      </p:sp>
      <p:sp>
        <p:nvSpPr>
          <p:cNvPr id="6" name="Rectangle 10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7" name="Rectangle 10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BE26C5-62F6-4BF0-963C-EF019685E5D8}" type="slidenum">
              <a:rPr lang="en-GB" altLang="de-DE"/>
              <a:pPr/>
              <a:t>‹Nr.›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560369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51" name="Rectangle 10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67368" y="6381750"/>
            <a:ext cx="136313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CB232945-8407-4997-B5AC-26B69139AA83}" type="datetime1">
              <a:rPr lang="de-DE" smtClean="0"/>
              <a:pPr>
                <a:defRPr/>
              </a:pPr>
              <a:t>26.10.2020</a:t>
            </a:fld>
            <a:endParaRPr lang="en-GB" dirty="0"/>
          </a:p>
        </p:txBody>
      </p:sp>
      <p:sp>
        <p:nvSpPr>
          <p:cNvPr id="206952" name="Rectangle 10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44801" y="6381750"/>
            <a:ext cx="477519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 smtClean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GB"/>
              <a:t>Mitutoyo Firmenvorstellung</a:t>
            </a:r>
            <a:endParaRPr lang="en-GB" dirty="0"/>
          </a:p>
        </p:txBody>
      </p:sp>
      <p:sp>
        <p:nvSpPr>
          <p:cNvPr id="206953" name="Rectangle 10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085" y="6381750"/>
            <a:ext cx="54398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BB34A39-F686-4CFA-BC74-0BAFD9AB9EE9}" type="slidenum">
              <a:rPr lang="en-GB" altLang="de-DE" smtClean="0"/>
              <a:pPr/>
              <a:t>‹Nr.›</a:t>
            </a:fld>
            <a:endParaRPr lang="en-GB" altLang="de-DE"/>
          </a:p>
        </p:txBody>
      </p:sp>
      <p:sp>
        <p:nvSpPr>
          <p:cNvPr id="1032" name="Rectangle 106"/>
          <p:cNvSpPr>
            <a:spLocks noGrp="1" noChangeArrowheads="1"/>
          </p:cNvSpPr>
          <p:nvPr>
            <p:ph type="title"/>
          </p:nvPr>
        </p:nvSpPr>
        <p:spPr bwMode="auto">
          <a:xfrm>
            <a:off x="1341969" y="231775"/>
            <a:ext cx="5998632" cy="7381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Titel</a:t>
            </a:r>
          </a:p>
        </p:txBody>
      </p:sp>
      <p:sp>
        <p:nvSpPr>
          <p:cNvPr id="206955" name="Rectangle 10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7369" y="1295401"/>
            <a:ext cx="9694332" cy="48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dirty="0" err="1"/>
              <a:t>Erste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1"/>
            <a:r>
              <a:rPr lang="en-GB" altLang="de-DE" dirty="0" err="1"/>
              <a:t>Zweite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2"/>
            <a:r>
              <a:rPr lang="en-GB" altLang="de-DE" dirty="0" err="1"/>
              <a:t>Dritte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3"/>
            <a:r>
              <a:rPr lang="en-GB" altLang="de-DE" dirty="0" err="1"/>
              <a:t>Vierte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4"/>
            <a:r>
              <a:rPr lang="en-GB" altLang="de-DE" dirty="0" err="1"/>
              <a:t>Fünfte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103" y="518321"/>
            <a:ext cx="665135" cy="6646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75" r:id="rId2"/>
    <p:sldLayoutId id="2147483676" r:id="rId3"/>
    <p:sldLayoutId id="2147483679" r:id="rId4"/>
    <p:sldLayoutId id="2147483682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6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6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6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955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6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Tx/>
        <a:buBlip>
          <a:blip r:embed="rId9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47836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07836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07836"/>
        </a:buClr>
        <a:buFont typeface="Symbol" panose="05050102010706020507" pitchFamily="18" charset="2"/>
        <a:buChar char="-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47836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Video/MiCAT-SimulationSwissBlock.mp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Firmenpräsentation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DC5845-BABA-41BF-9024-37B59AC90DB6}" type="datetime1">
              <a:rPr lang="de-DE" smtClean="0"/>
              <a:t>26.10.2020</a:t>
            </a:fld>
            <a:endParaRPr lang="en-GB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B9D6-9EF0-4387-BB89-A7C0E5F6D833}" type="slidenum">
              <a:rPr lang="en-GB" altLang="de-DE" smtClean="0"/>
              <a:pPr/>
              <a:t>1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943478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448" y="1539116"/>
            <a:ext cx="1663855" cy="212703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609" y="3797883"/>
            <a:ext cx="2602505" cy="28826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Produkte</a:t>
            </a:r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685" y="1366203"/>
            <a:ext cx="3409950" cy="10572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377" y="1274451"/>
            <a:ext cx="1854977" cy="93534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3822" y="2423477"/>
            <a:ext cx="1312888" cy="214208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0581" y="2365533"/>
            <a:ext cx="2247534" cy="82583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2773" y="3797883"/>
            <a:ext cx="923119" cy="170209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5566" y="3467100"/>
            <a:ext cx="2682332" cy="2233751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3169" y="2775551"/>
            <a:ext cx="1629878" cy="75360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0FF227-9711-4428-8003-57F46CE23FD9}" type="datetime1">
              <a:rPr lang="de-DE" smtClean="0"/>
              <a:t>26.10.2020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10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520070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Standorte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368" y="1612411"/>
            <a:ext cx="8090957" cy="4640570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DA0220-2B54-4935-A74B-AA5817F7DBEB}" type="datetime1">
              <a:rPr lang="de-DE" smtClean="0"/>
              <a:t>26.10.2020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11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007531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8FFD16D-D9FE-449F-B214-B0E35EFCF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86" y="2393343"/>
            <a:ext cx="4553893" cy="272158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CTL </a:t>
            </a:r>
            <a:r>
              <a:rPr lang="en-US" dirty="0" err="1"/>
              <a:t>Oberndorf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9" y="5200650"/>
            <a:ext cx="4900613" cy="1381126"/>
          </a:xfrm>
        </p:spPr>
        <p:txBody>
          <a:bodyPr/>
          <a:lstStyle/>
          <a:p>
            <a:pPr marL="285750" lvl="1"/>
            <a:r>
              <a:rPr lang="de-DE" dirty="0"/>
              <a:t>seit mehr als 30 Jahren</a:t>
            </a:r>
          </a:p>
          <a:p>
            <a:pPr marL="285750" lvl="1"/>
            <a:r>
              <a:rPr lang="de-DE" dirty="0"/>
              <a:t>61 Mitarbeiter</a:t>
            </a:r>
          </a:p>
          <a:p>
            <a:pPr lvl="1"/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D18536-27F8-417B-BE79-3F9ABBC34DA7}" type="datetime1">
              <a:rPr lang="de-DE" smtClean="0"/>
              <a:t>26.10.2020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12</a:t>
            </a:fld>
            <a:endParaRPr lang="en-GB" alt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t="15416"/>
          <a:stretch/>
        </p:blipFill>
        <p:spPr>
          <a:xfrm>
            <a:off x="848079" y="2333871"/>
            <a:ext cx="5819338" cy="27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71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MCOSMOS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1868B8-E4CD-45A8-9832-9AEBB32F9D89}" type="datetime1">
              <a:rPr lang="de-DE" smtClean="0">
                <a:solidFill>
                  <a:srgbClr val="000000"/>
                </a:solidFill>
              </a:rPr>
              <a:t>26.10.2020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13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Picture 4" descr="G:\Presentation KMG-DEMO\CAT1000P_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508" y="1892272"/>
            <a:ext cx="4442491" cy="35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:\Presentation KMG-DEMO\Geopak0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368" y="1892271"/>
            <a:ext cx="4927314" cy="35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054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MiCAT Planner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D60D1E-C210-4FE1-B063-61DB4F44F8BF}" type="datetime1">
              <a:rPr lang="de-DE" smtClean="0">
                <a:solidFill>
                  <a:srgbClr val="000000"/>
                </a:solidFill>
              </a:rPr>
              <a:t>26.10.2020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14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4" name="Grafik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368" y="1547177"/>
            <a:ext cx="7852832" cy="454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1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DHBW: </a:t>
            </a:r>
            <a:r>
              <a:rPr lang="en-US" dirty="0" err="1"/>
              <a:t>Infos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Studiengang: Informatik</a:t>
            </a:r>
          </a:p>
          <a:p>
            <a:pPr lvl="1"/>
            <a:r>
              <a:rPr lang="de-DE" dirty="0"/>
              <a:t>Dauer: 3 Jahre</a:t>
            </a:r>
          </a:p>
          <a:p>
            <a:pPr lvl="2"/>
            <a:r>
              <a:rPr lang="de-DE" dirty="0"/>
              <a:t>50% in DHBW, 50% in Firma </a:t>
            </a:r>
          </a:p>
          <a:p>
            <a:pPr lvl="2"/>
            <a:r>
              <a:rPr lang="de-DE" dirty="0"/>
              <a:t>3-Monats-Blöcke</a:t>
            </a:r>
          </a:p>
          <a:p>
            <a:r>
              <a:rPr lang="de-DE" dirty="0"/>
              <a:t>Zusammenarbeit</a:t>
            </a:r>
            <a:r>
              <a:rPr lang="de-DE" sz="4000" dirty="0"/>
              <a:t> mit DHBW in Stuttgart</a:t>
            </a:r>
          </a:p>
          <a:p>
            <a:pPr lvl="1"/>
            <a:r>
              <a:rPr lang="de-DE" dirty="0"/>
              <a:t>Wohnung in Stuttgart</a:t>
            </a:r>
          </a:p>
          <a:p>
            <a:pPr lvl="1"/>
            <a:r>
              <a:rPr lang="de-DE" dirty="0"/>
              <a:t>Fahrtkostenzuschuss</a:t>
            </a:r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38ECD1-0056-44F0-A40B-34E199E4ED08}" type="datetime1">
              <a:rPr lang="de-DE" smtClean="0">
                <a:solidFill>
                  <a:srgbClr val="000000"/>
                </a:solidFill>
              </a:rPr>
              <a:t>26.10.2020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15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026" y="5005563"/>
            <a:ext cx="5169385" cy="12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9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Informationstechnik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Studiengang: Informatik</a:t>
            </a:r>
          </a:p>
          <a:p>
            <a:r>
              <a:rPr lang="de-DE" dirty="0"/>
              <a:t>Studienrichtung: Informationstechnik</a:t>
            </a:r>
          </a:p>
          <a:p>
            <a:pPr lvl="1"/>
            <a:r>
              <a:rPr lang="de-DE" dirty="0"/>
              <a:t>Inhalt = IT + Technik</a:t>
            </a:r>
          </a:p>
          <a:p>
            <a:r>
              <a:rPr lang="de-DE" dirty="0"/>
              <a:t>Schwerpunkt</a:t>
            </a:r>
          </a:p>
          <a:p>
            <a:pPr lvl="1"/>
            <a:r>
              <a:rPr lang="de-DE" dirty="0"/>
              <a:t>Software und Hardware im Zusammenspiel</a:t>
            </a:r>
          </a:p>
          <a:p>
            <a:r>
              <a:rPr lang="de-DE" dirty="0"/>
              <a:t>Abschluss</a:t>
            </a:r>
          </a:p>
          <a:p>
            <a:pPr lvl="1"/>
            <a:r>
              <a:rPr lang="de-DE" dirty="0"/>
              <a:t>Bachelor </a:t>
            </a:r>
            <a:r>
              <a:rPr lang="de-DE" dirty="0" err="1"/>
              <a:t>of</a:t>
            </a:r>
            <a:r>
              <a:rPr lang="de-DE" dirty="0"/>
              <a:t> Science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AC65AB-BECF-4705-809A-98457C6EFD2D}" type="datetime1">
              <a:rPr lang="de-DE" smtClean="0">
                <a:solidFill>
                  <a:srgbClr val="000000"/>
                </a:solidFill>
              </a:rPr>
              <a:t>26.10.2020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16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413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sz="3600" dirty="0"/>
              <a:t>DHBW-Studium: Vorteile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7671123" cy="4830763"/>
          </a:xfrm>
        </p:spPr>
        <p:txBody>
          <a:bodyPr/>
          <a:lstStyle/>
          <a:p>
            <a:r>
              <a:rPr lang="de-DE" dirty="0"/>
              <a:t>verbindet Theorie und Praxis</a:t>
            </a:r>
          </a:p>
          <a:p>
            <a:pPr lvl="1"/>
            <a:r>
              <a:rPr lang="de-DE" dirty="0"/>
              <a:t>Grundlagen in DHBW</a:t>
            </a:r>
          </a:p>
          <a:p>
            <a:pPr lvl="1"/>
            <a:r>
              <a:rPr lang="de-DE" dirty="0"/>
              <a:t>reales Arbeiten in Projekten in Firma</a:t>
            </a:r>
          </a:p>
          <a:p>
            <a:r>
              <a:rPr lang="de-DE" dirty="0"/>
              <a:t>Ausbildungsvergütung</a:t>
            </a:r>
          </a:p>
          <a:p>
            <a:pPr lvl="1"/>
            <a:r>
              <a:rPr lang="de-DE" dirty="0"/>
              <a:t>Finanzierung des Studiums gesichert</a:t>
            </a:r>
          </a:p>
          <a:p>
            <a:pPr lvl="1"/>
            <a:r>
              <a:rPr lang="de-DE" dirty="0"/>
              <a:t>wird auch gezahlt, wenn Student in DHBW</a:t>
            </a:r>
          </a:p>
          <a:p>
            <a:r>
              <a:rPr lang="de-DE" dirty="0"/>
              <a:t>Zukunftssicher</a:t>
            </a:r>
          </a:p>
          <a:p>
            <a:pPr lvl="1"/>
            <a:r>
              <a:rPr lang="de-DE" dirty="0"/>
              <a:t>gute Chancen nach dem Studium übernommen zu werden</a:t>
            </a:r>
          </a:p>
          <a:p>
            <a:pPr marL="342900" lvl="1" indent="-342900">
              <a:buBlip>
                <a:blip r:embed="rId3"/>
              </a:buBlip>
            </a:pPr>
            <a:endParaRPr lang="de-DE" sz="3200" dirty="0"/>
          </a:p>
          <a:p>
            <a:endParaRPr lang="de-DE" sz="28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63681B-7D03-4710-A1C2-C8C8D44B1A5F}" type="datetime1">
              <a:rPr lang="de-DE" smtClean="0">
                <a:solidFill>
                  <a:srgbClr val="000000"/>
                </a:solidFill>
              </a:rPr>
              <a:t>26.10.2020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17</a:t>
            </a:fld>
            <a:endParaRPr lang="en-GB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40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4902802" cy="4830763"/>
          </a:xfrm>
        </p:spPr>
        <p:txBody>
          <a:bodyPr/>
          <a:lstStyle/>
          <a:p>
            <a:r>
              <a:rPr lang="de-DE" dirty="0"/>
              <a:t>Alarmanlage</a:t>
            </a:r>
          </a:p>
          <a:p>
            <a:pPr lvl="1"/>
            <a:r>
              <a:rPr lang="de-DE" dirty="0" err="1"/>
              <a:t>Arduino</a:t>
            </a:r>
            <a:endParaRPr lang="de-DE" dirty="0"/>
          </a:p>
          <a:p>
            <a:pPr lvl="1"/>
            <a:r>
              <a:rPr lang="de-DE" dirty="0"/>
              <a:t>Bewegungssensor</a:t>
            </a:r>
          </a:p>
          <a:p>
            <a:pPr lvl="1"/>
            <a:r>
              <a:rPr lang="de-DE" dirty="0"/>
              <a:t>Infrarot-Fernbedienung</a:t>
            </a:r>
          </a:p>
          <a:p>
            <a:pPr lvl="1"/>
            <a:r>
              <a:rPr lang="de-DE" dirty="0"/>
              <a:t>3D-gedrucktes Gehäuse</a:t>
            </a:r>
          </a:p>
          <a:p>
            <a:pPr lvl="1"/>
            <a:r>
              <a:rPr lang="de-DE" dirty="0"/>
              <a:t>C++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26.10.2020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18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5416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4728631" cy="4830763"/>
          </a:xfrm>
        </p:spPr>
        <p:txBody>
          <a:bodyPr/>
          <a:lstStyle/>
          <a:p>
            <a:r>
              <a:rPr lang="de-DE" dirty="0"/>
              <a:t>Autonomes Fahrzeug</a:t>
            </a:r>
          </a:p>
          <a:p>
            <a:pPr lvl="1"/>
            <a:r>
              <a:rPr lang="de-DE" dirty="0" err="1"/>
              <a:t>Arduino</a:t>
            </a:r>
            <a:endParaRPr lang="de-DE" dirty="0"/>
          </a:p>
          <a:p>
            <a:pPr lvl="1"/>
            <a:r>
              <a:rPr lang="de-DE" dirty="0"/>
              <a:t>Ultraschallsensor</a:t>
            </a:r>
          </a:p>
          <a:p>
            <a:pPr lvl="1"/>
            <a:r>
              <a:rPr lang="de-DE" dirty="0"/>
              <a:t>Infrarot-Fernbedienung</a:t>
            </a:r>
          </a:p>
          <a:p>
            <a:pPr lvl="1"/>
            <a:r>
              <a:rPr lang="de-DE" dirty="0"/>
              <a:t>Motoren</a:t>
            </a:r>
          </a:p>
          <a:p>
            <a:pPr lvl="1"/>
            <a:r>
              <a:rPr lang="de-DE" dirty="0"/>
              <a:t>C++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26.10.2020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19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5416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Mitutoyo</a:t>
            </a:r>
            <a:r>
              <a:rPr lang="de-DE" dirty="0"/>
              <a:t> allgemein</a:t>
            </a:r>
          </a:p>
          <a:p>
            <a:r>
              <a:rPr lang="de-DE" dirty="0"/>
              <a:t>Mitutoyo CTL</a:t>
            </a:r>
          </a:p>
          <a:p>
            <a:r>
              <a:rPr lang="de-DE" dirty="0"/>
              <a:t>Ausbildung im CTL</a:t>
            </a:r>
          </a:p>
          <a:p>
            <a:r>
              <a:rPr lang="de-DE" dirty="0"/>
              <a:t>DHBW-Studium</a:t>
            </a:r>
          </a:p>
          <a:p>
            <a:pPr lvl="1"/>
            <a:r>
              <a:rPr lang="de-DE" dirty="0"/>
              <a:t>Allgemeines</a:t>
            </a:r>
          </a:p>
          <a:p>
            <a:pPr lvl="1"/>
            <a:r>
              <a:rPr lang="de-DE" dirty="0"/>
              <a:t>DHBW Stuttgart</a:t>
            </a:r>
          </a:p>
          <a:p>
            <a:pPr lvl="1"/>
            <a:r>
              <a:rPr lang="de-DE" dirty="0"/>
              <a:t>Studiengang</a:t>
            </a:r>
          </a:p>
          <a:p>
            <a:r>
              <a:rPr lang="de-DE" dirty="0"/>
              <a:t>Studium – ganz praktisch</a:t>
            </a:r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21B5CA-A9DB-4660-AE72-DAE738BFA27E}" type="datetime1">
              <a:rPr lang="de-DE" smtClean="0"/>
              <a:t>26.10.2020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2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572886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Praktikumsprojekt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67369" y="1295401"/>
            <a:ext cx="4728631" cy="4830763"/>
          </a:xfrm>
        </p:spPr>
        <p:txBody>
          <a:bodyPr/>
          <a:lstStyle/>
          <a:p>
            <a:r>
              <a:rPr lang="de-DE" dirty="0"/>
              <a:t>Gesten-Rechner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Kamera</a:t>
            </a:r>
          </a:p>
          <a:p>
            <a:pPr lvl="1"/>
            <a:r>
              <a:rPr lang="de-DE" dirty="0"/>
              <a:t>Bildverarbeitung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151DFD-A70B-4393-8E29-72068935A37C}" type="datetime1">
              <a:rPr lang="de-DE" smtClean="0"/>
              <a:t>26.10.2020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20</a:t>
            </a:fld>
            <a:endParaRPr lang="en-GB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" r="5466"/>
          <a:stretch/>
        </p:blipFill>
        <p:spPr>
          <a:xfrm>
            <a:off x="6096000" y="1741439"/>
            <a:ext cx="6096000" cy="38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08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149" y="2168877"/>
            <a:ext cx="6096851" cy="332468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Studienprojekt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26.10.2020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21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4294967295"/>
          </p:nvPr>
        </p:nvSpPr>
        <p:spPr>
          <a:xfrm>
            <a:off x="1367368" y="1705708"/>
            <a:ext cx="9694862" cy="4830763"/>
          </a:xfrm>
        </p:spPr>
        <p:txBody>
          <a:bodyPr/>
          <a:lstStyle/>
          <a:p>
            <a:pPr eaLnBrk="1" hangingPunct="1"/>
            <a:r>
              <a:rPr lang="de-DE" dirty="0"/>
              <a:t>Informationssystem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/>
              <a:t>PHP, JS, CSS</a:t>
            </a:r>
            <a:endParaRPr lang="de-DE" dirty="0"/>
          </a:p>
          <a:p>
            <a:pPr lvl="1"/>
            <a:r>
              <a:rPr lang="de-DE" dirty="0"/>
              <a:t>Besucherbegrüßung</a:t>
            </a:r>
          </a:p>
          <a:p>
            <a:pPr lvl="1"/>
            <a:r>
              <a:rPr lang="de-DE" dirty="0"/>
              <a:t>Raumbelegung</a:t>
            </a:r>
          </a:p>
          <a:p>
            <a:pPr lvl="1"/>
            <a:r>
              <a:rPr lang="de-DE" dirty="0"/>
              <a:t>Wetter</a:t>
            </a:r>
          </a:p>
          <a:p>
            <a:pPr lvl="1"/>
            <a:r>
              <a:rPr lang="de-DE" dirty="0"/>
              <a:t>Fotos</a:t>
            </a:r>
          </a:p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4124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Studienprojekt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26.10.2020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22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4294967295"/>
          </p:nvPr>
        </p:nvSpPr>
        <p:spPr>
          <a:xfrm>
            <a:off x="1367368" y="1705708"/>
            <a:ext cx="9694862" cy="4830763"/>
          </a:xfrm>
        </p:spPr>
        <p:txBody>
          <a:bodyPr/>
          <a:lstStyle/>
          <a:p>
            <a:pPr eaLnBrk="1" hangingPunct="1"/>
            <a:r>
              <a:rPr lang="de-DE" dirty="0"/>
              <a:t>Blickfänger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Gesichtserkennung</a:t>
            </a:r>
          </a:p>
          <a:p>
            <a:pPr lvl="1"/>
            <a:r>
              <a:rPr lang="de-DE" dirty="0"/>
              <a:t>Bildverarbeitung</a:t>
            </a:r>
          </a:p>
          <a:p>
            <a:pPr eaLnBrk="1" hangingPunct="1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708"/>
            <a:ext cx="6096000" cy="45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1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Studienprojekt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6357D-D2D6-45BB-8555-B678F022BE72}" type="datetime1">
              <a:rPr lang="de-DE" smtClean="0">
                <a:solidFill>
                  <a:srgbClr val="000000"/>
                </a:solidFill>
              </a:rPr>
              <a:t>26.10.2020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23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4294967295"/>
          </p:nvPr>
        </p:nvSpPr>
        <p:spPr>
          <a:xfrm>
            <a:off x="1367368" y="1705708"/>
            <a:ext cx="9694862" cy="4830763"/>
          </a:xfrm>
        </p:spPr>
        <p:txBody>
          <a:bodyPr/>
          <a:lstStyle/>
          <a:p>
            <a:pPr eaLnBrk="1" hangingPunct="1"/>
            <a:r>
              <a:rPr lang="de-DE" dirty="0"/>
              <a:t>Tetris</a:t>
            </a:r>
          </a:p>
          <a:p>
            <a:pPr lvl="1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Spiele-Controller</a:t>
            </a:r>
          </a:p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0455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C866F1-3701-4A90-A9EC-5AD7876C805A}" type="datetime1">
              <a:rPr lang="de-DE" smtClean="0">
                <a:solidFill>
                  <a:srgbClr val="000000"/>
                </a:solidFill>
              </a:rPr>
              <a:t>26.10.2020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2C71-1124-4999-ADF7-B65F87244C20}" type="slidenum">
              <a:rPr lang="en-GB" altLang="de-DE" smtClean="0">
                <a:solidFill>
                  <a:srgbClr val="000000"/>
                </a:solidFill>
              </a:rPr>
              <a:pPr/>
              <a:t>24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83" y="1588975"/>
            <a:ext cx="1828802" cy="38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54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Zentrale</a:t>
            </a:r>
            <a:r>
              <a:rPr lang="en-US" dirty="0"/>
              <a:t> in Japan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 b="4408"/>
          <a:stretch>
            <a:fillRect/>
          </a:stretch>
        </p:blipFill>
        <p:spPr>
          <a:xfrm>
            <a:off x="1367368" y="1698137"/>
            <a:ext cx="7706294" cy="4334790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63A456-23E7-480F-98EB-4043594A9217}" type="datetime1">
              <a:rPr lang="de-DE" smtClean="0"/>
              <a:t>26.10.2020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3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51113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b="21731"/>
          <a:stretch/>
        </p:blipFill>
        <p:spPr>
          <a:xfrm>
            <a:off x="5958989" y="4179887"/>
            <a:ext cx="1870960" cy="194627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Der Name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685B4F-1D2A-4202-9BB3-10087D9C23F1}" type="datetime1">
              <a:rPr lang="de-DE" smtClean="0"/>
              <a:t>26.10.2020</a:t>
            </a:fld>
            <a:endParaRPr lang="en-GB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/>
              <a:pPr/>
              <a:t>4</a:t>
            </a:fld>
            <a:endParaRPr lang="en-GB" altLang="de-DE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8" y="1295401"/>
            <a:ext cx="9694862" cy="4830763"/>
          </a:xfrm>
        </p:spPr>
        <p:txBody>
          <a:bodyPr/>
          <a:lstStyle/>
          <a:p>
            <a:r>
              <a:rPr lang="en-US" dirty="0"/>
              <a:t>Mitutoyo:</a:t>
            </a:r>
            <a:r>
              <a:rPr lang="ja-JP" altLang="de-DE" dirty="0"/>
              <a:t>ミツトヨ</a:t>
            </a:r>
            <a:endParaRPr lang="en-US" dirty="0"/>
          </a:p>
          <a:p>
            <a:pPr lvl="1"/>
            <a:r>
              <a:rPr lang="en-US" dirty="0" err="1"/>
              <a:t>Mitu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Mitsu</a:t>
            </a:r>
            <a:r>
              <a:rPr lang="en-US" dirty="0"/>
              <a:t> = </a:t>
            </a:r>
            <a:r>
              <a:rPr lang="en-US" dirty="0" err="1"/>
              <a:t>drei</a:t>
            </a:r>
            <a:endParaRPr lang="en-US" dirty="0"/>
          </a:p>
          <a:p>
            <a:pPr lvl="2"/>
            <a:r>
              <a:rPr lang="en-US" dirty="0"/>
              <a:t>s. Mitsubishi =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Diamanten</a:t>
            </a:r>
            <a:endParaRPr lang="en-US" dirty="0"/>
          </a:p>
          <a:p>
            <a:pPr lvl="1"/>
            <a:r>
              <a:rPr lang="en-US" dirty="0"/>
              <a:t>Toyo = </a:t>
            </a:r>
            <a:r>
              <a:rPr lang="en-US" dirty="0" err="1"/>
              <a:t>reichlich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dirty="0" err="1"/>
              <a:t>Fülle</a:t>
            </a:r>
            <a:r>
              <a:rPr lang="en-US" dirty="0"/>
              <a:t> der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Elemente</a:t>
            </a:r>
            <a:r>
              <a:rPr lang="en-US" dirty="0"/>
              <a:t>”</a:t>
            </a:r>
          </a:p>
          <a:p>
            <a:r>
              <a:rPr lang="en-US" dirty="0"/>
              <a:t>Motto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</a:t>
            </a:r>
            <a:r>
              <a:rPr lang="en-US" i="1" dirty="0" err="1"/>
              <a:t>Umgebung</a:t>
            </a:r>
            <a:r>
              <a:rPr lang="en-US" i="1" dirty="0"/>
              <a:t>,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Menschen,</a:t>
            </a:r>
          </a:p>
          <a:p>
            <a:pPr lvl="1"/>
            <a:r>
              <a:rPr lang="en-US" i="1" dirty="0" err="1"/>
              <a:t>Gute</a:t>
            </a:r>
            <a:r>
              <a:rPr lang="en-US" i="1" dirty="0"/>
              <a:t> </a:t>
            </a:r>
            <a:r>
              <a:rPr lang="en-US" i="1" dirty="0" err="1"/>
              <a:t>Technik</a:t>
            </a:r>
            <a:r>
              <a:rPr lang="en-US" i="1" dirty="0"/>
              <a:t>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15" y="1832646"/>
            <a:ext cx="1868600" cy="15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Umgebung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2083D3-5F97-4A45-93C9-CAEC7A9C5F13}" type="datetime1">
              <a:rPr lang="de-DE" smtClean="0">
                <a:solidFill>
                  <a:srgbClr val="000000"/>
                </a:solidFill>
              </a:rPr>
              <a:t>26.10.2020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5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68" y="1715002"/>
            <a:ext cx="8104878" cy="45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8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8"/>
          <a:stretch/>
        </p:blipFill>
        <p:spPr>
          <a:xfrm>
            <a:off x="1367368" y="1425087"/>
            <a:ext cx="5839778" cy="33535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Menschen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F90695-1CA6-43A7-841A-C62B975AFD89}" type="datetime1">
              <a:rPr lang="de-DE" smtClean="0">
                <a:solidFill>
                  <a:srgbClr val="000000"/>
                </a:solidFill>
              </a:rPr>
              <a:t>26.10.2020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6</a:t>
            </a:fld>
            <a:endParaRPr lang="en-GB" altLang="de-DE">
              <a:solidFill>
                <a:srgbClr val="00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7"/>
          <a:stretch/>
        </p:blipFill>
        <p:spPr>
          <a:xfrm>
            <a:off x="5962651" y="2866579"/>
            <a:ext cx="5838826" cy="35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23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Technik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6413A9-22BA-4009-A66C-7ED566E77821}" type="datetime1">
              <a:rPr lang="de-DE" smtClean="0">
                <a:solidFill>
                  <a:srgbClr val="000000"/>
                </a:solidFill>
              </a:rPr>
              <a:t>26.10.2020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7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8" y="1285187"/>
            <a:ext cx="8290982" cy="924613"/>
          </a:xfrm>
        </p:spPr>
        <p:txBody>
          <a:bodyPr/>
          <a:lstStyle/>
          <a:p>
            <a:r>
              <a:rPr lang="en-US" dirty="0" err="1"/>
              <a:t>Messgeräte</a:t>
            </a:r>
            <a:r>
              <a:rPr lang="en-US" dirty="0"/>
              <a:t>: </a:t>
            </a:r>
            <a:r>
              <a:rPr lang="en-US" dirty="0" err="1"/>
              <a:t>Messschieber</a:t>
            </a:r>
            <a:r>
              <a:rPr lang="en-US" dirty="0"/>
              <a:t>, …, KMG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74" y="3362248"/>
            <a:ext cx="3092052" cy="128262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092" y="1935065"/>
            <a:ext cx="4392010" cy="468481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68" y="1935065"/>
            <a:ext cx="3890068" cy="125354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7" r="30837"/>
          <a:stretch/>
        </p:blipFill>
        <p:spPr>
          <a:xfrm rot="16200000">
            <a:off x="2424840" y="3761047"/>
            <a:ext cx="1263308" cy="337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09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5" y="1747493"/>
            <a:ext cx="4392010" cy="46848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Technik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6413A9-22BA-4009-A66C-7ED566E77821}" type="datetime1">
              <a:rPr lang="de-DE" smtClean="0">
                <a:solidFill>
                  <a:srgbClr val="000000"/>
                </a:solidFill>
              </a:rPr>
              <a:t>26.10.2020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Mitutoyo Firmenvorstellung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D7CB6-2453-498B-AEA2-7C6BCD862094}" type="slidenum">
              <a:rPr lang="en-GB" altLang="de-DE" smtClean="0">
                <a:solidFill>
                  <a:srgbClr val="000000"/>
                </a:solidFill>
              </a:rPr>
              <a:pPr/>
              <a:t>8</a:t>
            </a:fld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1367368" y="1285187"/>
            <a:ext cx="8290982" cy="924613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Koordinatenmessgeräte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77" y="2228237"/>
            <a:ext cx="6091312" cy="372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25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/>
              <a:t>Messschraube</a:t>
            </a:r>
            <a:endParaRPr lang="en-US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1367368" y="1689087"/>
            <a:ext cx="8641397" cy="4521213"/>
            <a:chOff x="1367368" y="1660515"/>
            <a:chExt cx="7546050" cy="3948123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468" y="1660515"/>
              <a:ext cx="4171950" cy="2790825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68" y="2672137"/>
              <a:ext cx="3683635" cy="2074597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0018" y="4144312"/>
              <a:ext cx="4171950" cy="1464326"/>
            </a:xfrm>
            <a:prstGeom prst="rect">
              <a:avLst/>
            </a:prstGeom>
          </p:spPr>
        </p:pic>
      </p:grp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E6B4BA-4510-4256-AA11-D7AEAC39683B}" type="datetime1">
              <a:rPr lang="de-DE" smtClean="0"/>
              <a:t>26.10.2020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Mitutoyo Firmenvorstellung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26C5-62F6-4BF0-963C-EF019685E5D8}" type="slidenum">
              <a:rPr lang="en-GB" altLang="de-DE" smtClean="0"/>
              <a:pPr/>
              <a:t>9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915882505"/>
      </p:ext>
    </p:extLst>
  </p:cSld>
  <p:clrMapOvr>
    <a:masterClrMapping/>
  </p:clrMapOvr>
</p:sld>
</file>

<file path=ppt/theme/theme1.xml><?xml version="1.0" encoding="utf-8"?>
<a:theme xmlns:a="http://schemas.openxmlformats.org/drawingml/2006/main" name="1_Benutzerdefiniertes Design">
  <a:themeElements>
    <a:clrScheme name="1_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MCOSMOS</Template>
  <TotalTime>0</TotalTime>
  <Words>907</Words>
  <Application>Microsoft Office PowerPoint</Application>
  <PresentationFormat>Breitbild</PresentationFormat>
  <Paragraphs>275</Paragraphs>
  <Slides>24</Slides>
  <Notes>21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Symbol</vt:lpstr>
      <vt:lpstr>Wingdings</vt:lpstr>
      <vt:lpstr>1_Benutzerdefiniertes Design</vt:lpstr>
      <vt:lpstr>Firmenpräsentation</vt:lpstr>
      <vt:lpstr>Agenda</vt:lpstr>
      <vt:lpstr>Zentrale in Japan</vt:lpstr>
      <vt:lpstr>Der Name</vt:lpstr>
      <vt:lpstr>Gute Umgebung</vt:lpstr>
      <vt:lpstr>Gute Menschen</vt:lpstr>
      <vt:lpstr>Gute Technik</vt:lpstr>
      <vt:lpstr>Gute Technik</vt:lpstr>
      <vt:lpstr>Erste Messschraube</vt:lpstr>
      <vt:lpstr>Produkte</vt:lpstr>
      <vt:lpstr>Standorte</vt:lpstr>
      <vt:lpstr>CTL Oberndorf</vt:lpstr>
      <vt:lpstr>MCOSMOS</vt:lpstr>
      <vt:lpstr>MiCAT Planner</vt:lpstr>
      <vt:lpstr>DHBW: Infos</vt:lpstr>
      <vt:lpstr>Informationstechnik</vt:lpstr>
      <vt:lpstr>DHBW-Studium: Vorteile</vt:lpstr>
      <vt:lpstr>Praktikumsprojekt</vt:lpstr>
      <vt:lpstr>Praktikumsprojekt</vt:lpstr>
      <vt:lpstr>Praktikumsprojekt</vt:lpstr>
      <vt:lpstr>Studienprojekt</vt:lpstr>
      <vt:lpstr>Studienprojekt</vt:lpstr>
      <vt:lpstr>Studienprojekt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Klaus Stein</dc:creator>
  <cp:lastModifiedBy>Thomas Weller</cp:lastModifiedBy>
  <cp:revision>166</cp:revision>
  <cp:lastPrinted>2016-02-12T14:23:11Z</cp:lastPrinted>
  <dcterms:created xsi:type="dcterms:W3CDTF">2015-04-07T08:27:23Z</dcterms:created>
  <dcterms:modified xsi:type="dcterms:W3CDTF">2020-10-26T07:58:34Z</dcterms:modified>
</cp:coreProperties>
</file>